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15"/>
  </p:notesMasterIdLst>
  <p:handoutMasterIdLst>
    <p:handoutMasterId r:id="rId16"/>
  </p:handoutMasterIdLst>
  <p:sldIdLst>
    <p:sldId id="16141176" r:id="rId3"/>
    <p:sldId id="16141217" r:id="rId4"/>
    <p:sldId id="16141227" r:id="rId5"/>
    <p:sldId id="16141235" r:id="rId6"/>
    <p:sldId id="16141223" r:id="rId7"/>
    <p:sldId id="16141255" r:id="rId8"/>
    <p:sldId id="16141251" r:id="rId9"/>
    <p:sldId id="16141253" r:id="rId10"/>
    <p:sldId id="16141232" r:id="rId11"/>
    <p:sldId id="16141256" r:id="rId12"/>
    <p:sldId id="16141229" r:id="rId13"/>
    <p:sldId id="16141249" r:id="rId14"/>
  </p:sldIdLst>
  <p:sldSz cx="12192000" cy="6858000"/>
  <p:notesSz cx="6858000" cy="9144000"/>
  <p:custDataLst>
    <p:tags r:id="rId17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2" userDrawn="1">
          <p15:clr>
            <a:srgbClr val="A4A3A4"/>
          </p15:clr>
        </p15:guide>
        <p15:guide id="2" pos="386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楊樹海" initials="楊樹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FF"/>
    <a:srgbClr val="0A0C14"/>
    <a:srgbClr val="FF0000"/>
    <a:srgbClr val="0066CC"/>
    <a:srgbClr val="FFFFCC"/>
    <a:srgbClr val="FCFFDF"/>
    <a:srgbClr val="E0FEEC"/>
    <a:srgbClr val="002F76"/>
    <a:srgbClr val="D000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343" autoAdjust="0"/>
  </p:normalViewPr>
  <p:slideViewPr>
    <p:cSldViewPr snapToGrid="0" showGuides="1">
      <p:cViewPr varScale="1">
        <p:scale>
          <a:sx n="99" d="100"/>
          <a:sy n="99" d="100"/>
        </p:scale>
        <p:origin x="230" y="96"/>
      </p:cViewPr>
      <p:guideLst>
        <p:guide orient="horz" pos="2052"/>
        <p:guide pos="386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3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2024/1/16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2024/1/16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CB33EC7-D770-4470-B266-BEBD01C7444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engXian" panose="02010600030101010101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engXian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x-none" dirty="0"/>
              <a:t>MA5800-X7#display cable modem &lt;MAC&gt; detail</a:t>
            </a:r>
          </a:p>
          <a:p>
            <a:endParaRPr lang="x-non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142863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5.26891E-07</a:t>
            </a:r>
            <a:r>
              <a:rPr lang="en-US" dirty="0"/>
              <a:t>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4.96855E-07</a:t>
            </a:r>
            <a:r>
              <a:rPr lang="en-US" dirty="0"/>
              <a:t> 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629703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/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r>
              <a:rPr lang="zh-TW" altLang="en-US" b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868837" y="140720"/>
            <a:ext cx="10618313" cy="430887"/>
          </a:xfrm>
          <a:prstGeom prst="rect">
            <a:avLst/>
          </a:prstGeom>
          <a:noFill/>
        </p:spPr>
        <p:txBody>
          <a:bodyPr wrap="square" lIns="91385" tIns="45692" rIns="91385" bIns="45692" rtlCol="0">
            <a:spAutoFit/>
          </a:bodyPr>
          <a:lstStyle/>
          <a:p>
            <a:pPr defTabSz="855980" hangingPunct="0"/>
            <a:r>
              <a:rPr lang="en-US" altLang="zh-TW" sz="2200" b="1" dirty="0">
                <a:solidFill>
                  <a:srgbClr val="002F76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Summary of</a:t>
            </a:r>
            <a:endParaRPr lang="en-US" altLang="zh-TW" sz="2200" b="1" dirty="0">
              <a:solidFill>
                <a:srgbClr val="002F76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5" name="图片 4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 userDrawn="1"/>
        </p:nvPicPr>
        <p:blipFill rotWithShape="1">
          <a:blip r:embed="rId4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sp>
        <p:nvSpPr>
          <p:cNvPr id="33" name="圓角矩形 32"/>
          <p:cNvSpPr/>
          <p:nvPr userDrawn="1"/>
        </p:nvSpPr>
        <p:spPr>
          <a:xfrm>
            <a:off x="113985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4" name="手繪多邊形 33"/>
          <p:cNvSpPr/>
          <p:nvPr userDrawn="1"/>
        </p:nvSpPr>
        <p:spPr>
          <a:xfrm>
            <a:off x="123509" y="748418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Q1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5" name="圓角矩形 34"/>
          <p:cNvSpPr/>
          <p:nvPr userDrawn="1"/>
        </p:nvSpPr>
        <p:spPr>
          <a:xfrm>
            <a:off x="6142254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7" name="圓角矩形 36"/>
          <p:cNvSpPr/>
          <p:nvPr userDrawn="1"/>
        </p:nvSpPr>
        <p:spPr>
          <a:xfrm>
            <a:off x="113985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9" name="圓角矩形 38"/>
          <p:cNvSpPr/>
          <p:nvPr userDrawn="1"/>
        </p:nvSpPr>
        <p:spPr>
          <a:xfrm>
            <a:off x="6142253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7" name="手繪多邊形 16"/>
          <p:cNvSpPr/>
          <p:nvPr userDrawn="1"/>
        </p:nvSpPr>
        <p:spPr>
          <a:xfrm>
            <a:off x="6151777" y="75392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Q2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8" name="手繪多邊形 17"/>
          <p:cNvSpPr/>
          <p:nvPr userDrawn="1"/>
        </p:nvSpPr>
        <p:spPr>
          <a:xfrm>
            <a:off x="123510" y="3699703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Q3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9" name="手繪多邊形 18"/>
          <p:cNvSpPr/>
          <p:nvPr userDrawn="1"/>
        </p:nvSpPr>
        <p:spPr>
          <a:xfrm>
            <a:off x="6151778" y="369568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Q4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/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/>
          </p:nvPr>
        </p:nvSpPr>
        <p:spPr>
          <a:xfrm>
            <a:off x="1546338" y="2329951"/>
            <a:ext cx="7413431" cy="1243152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2023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/>
          <p:cNvPicPr>
            <a:picLocks noChangeAspect="1"/>
          </p:cNvPicPr>
          <p:nvPr userDrawn="1"/>
        </p:nvPicPr>
        <p:blipFill>
          <a:blip r:embed="rId4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/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r>
              <a:rPr lang="zh-TW" altLang="en-US" b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2023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868837" y="140720"/>
            <a:ext cx="10618313" cy="430887"/>
          </a:xfrm>
          <a:prstGeom prst="rect">
            <a:avLst/>
          </a:prstGeom>
          <a:noFill/>
        </p:spPr>
        <p:txBody>
          <a:bodyPr wrap="square" lIns="91385" tIns="45692" rIns="91385" bIns="45692" rtlCol="0">
            <a:spAutoFit/>
          </a:bodyPr>
          <a:lstStyle/>
          <a:p>
            <a:pPr defTabSz="855980" hangingPunct="0"/>
            <a:r>
              <a:rPr lang="en-US" altLang="zh-TW" sz="2200" b="1" dirty="0">
                <a:solidFill>
                  <a:srgbClr val="002F76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Summary of</a:t>
            </a:r>
            <a:endParaRPr lang="en-US" altLang="zh-TW" sz="2200" b="1" dirty="0">
              <a:solidFill>
                <a:srgbClr val="002F76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5" name="图片 4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 userDrawn="1"/>
        </p:nvPicPr>
        <p:blipFill rotWithShape="1">
          <a:blip r:embed="rId4" cstate="email"/>
          <a:srcRect t="15848"/>
          <a:stretch>
            <a:fillRect/>
          </a:stretch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sp>
        <p:nvSpPr>
          <p:cNvPr id="33" name="圓角矩形 32"/>
          <p:cNvSpPr/>
          <p:nvPr userDrawn="1"/>
        </p:nvSpPr>
        <p:spPr>
          <a:xfrm>
            <a:off x="113985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4" name="手繪多邊形 33"/>
          <p:cNvSpPr/>
          <p:nvPr userDrawn="1"/>
        </p:nvSpPr>
        <p:spPr>
          <a:xfrm>
            <a:off x="123509" y="748418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Q1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5" name="圓角矩形 34"/>
          <p:cNvSpPr/>
          <p:nvPr userDrawn="1"/>
        </p:nvSpPr>
        <p:spPr>
          <a:xfrm>
            <a:off x="6142254" y="742604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7" name="圓角矩形 36"/>
          <p:cNvSpPr/>
          <p:nvPr userDrawn="1"/>
        </p:nvSpPr>
        <p:spPr>
          <a:xfrm>
            <a:off x="113985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39" name="圓角矩形 38"/>
          <p:cNvSpPr/>
          <p:nvPr userDrawn="1"/>
        </p:nvSpPr>
        <p:spPr>
          <a:xfrm>
            <a:off x="6142253" y="3690179"/>
            <a:ext cx="5934389" cy="2838450"/>
          </a:xfrm>
          <a:prstGeom prst="roundRect">
            <a:avLst>
              <a:gd name="adj" fmla="val 4471"/>
            </a:avLst>
          </a:prstGeom>
          <a:solidFill>
            <a:schemeClr val="bg1"/>
          </a:solidFill>
          <a:ln>
            <a:solidFill>
              <a:srgbClr val="002F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endParaRPr lang="en-US" altLang="zh-TW" sz="1600" dirty="0">
              <a:solidFill>
                <a:srgbClr val="002F76"/>
              </a:solidFill>
              <a:latin typeface="+mn-lt"/>
            </a:endParaRPr>
          </a:p>
          <a:p>
            <a:pPr algn="l"/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Action</a:t>
            </a:r>
            <a:r>
              <a:rPr lang="en-US" altLang="zh-CN" sz="1600" dirty="0">
                <a:solidFill>
                  <a:srgbClr val="002F76"/>
                </a:solidFill>
                <a:latin typeface="+mn-lt"/>
              </a:rPr>
              <a:t>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7" name="手繪多邊形 16"/>
          <p:cNvSpPr/>
          <p:nvPr userDrawn="1"/>
        </p:nvSpPr>
        <p:spPr>
          <a:xfrm>
            <a:off x="6151777" y="75392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Q2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8" name="手繪多邊形 17"/>
          <p:cNvSpPr/>
          <p:nvPr userDrawn="1"/>
        </p:nvSpPr>
        <p:spPr>
          <a:xfrm>
            <a:off x="123510" y="3699703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Q3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  <p:sp>
        <p:nvSpPr>
          <p:cNvPr id="19" name="手繪多邊形 18"/>
          <p:cNvSpPr/>
          <p:nvPr userDrawn="1"/>
        </p:nvSpPr>
        <p:spPr>
          <a:xfrm>
            <a:off x="6151778" y="3695682"/>
            <a:ext cx="5924865" cy="773861"/>
          </a:xfrm>
          <a:custGeom>
            <a:avLst/>
            <a:gdLst>
              <a:gd name="connsiteX0" fmla="*/ 107861 w 5934389"/>
              <a:gd name="connsiteY0" fmla="*/ 0 h 566456"/>
              <a:gd name="connsiteX1" fmla="*/ 5826528 w 5934389"/>
              <a:gd name="connsiteY1" fmla="*/ 0 h 566456"/>
              <a:gd name="connsiteX2" fmla="*/ 5934389 w 5934389"/>
              <a:gd name="connsiteY2" fmla="*/ 107861 h 566456"/>
              <a:gd name="connsiteX3" fmla="*/ 5934389 w 5934389"/>
              <a:gd name="connsiteY3" fmla="*/ 566456 h 566456"/>
              <a:gd name="connsiteX4" fmla="*/ 0 w 5934389"/>
              <a:gd name="connsiteY4" fmla="*/ 566456 h 566456"/>
              <a:gd name="connsiteX5" fmla="*/ 0 w 5934389"/>
              <a:gd name="connsiteY5" fmla="*/ 107861 h 566456"/>
              <a:gd name="connsiteX6" fmla="*/ 107861 w 5934389"/>
              <a:gd name="connsiteY6" fmla="*/ 0 h 566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4389" h="566456">
                <a:moveTo>
                  <a:pt x="107861" y="0"/>
                </a:moveTo>
                <a:lnTo>
                  <a:pt x="5826528" y="0"/>
                </a:lnTo>
                <a:cubicBezTo>
                  <a:pt x="5886098" y="0"/>
                  <a:pt x="5934389" y="48291"/>
                  <a:pt x="5934389" y="107861"/>
                </a:cubicBezTo>
                <a:lnTo>
                  <a:pt x="5934389" y="566456"/>
                </a:lnTo>
                <a:lnTo>
                  <a:pt x="0" y="566456"/>
                </a:lnTo>
                <a:lnTo>
                  <a:pt x="0" y="107861"/>
                </a:lnTo>
                <a:cubicBezTo>
                  <a:pt x="0" y="48291"/>
                  <a:pt x="48291" y="0"/>
                  <a:pt x="10786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TW" sz="1600" dirty="0">
                <a:solidFill>
                  <a:srgbClr val="002F76"/>
                </a:solidFill>
                <a:latin typeface="+mn-lt"/>
              </a:rPr>
              <a:t>Q4 KPI:</a:t>
            </a:r>
            <a:endParaRPr lang="zh-TW" altLang="en-US" sz="1600" dirty="0">
              <a:solidFill>
                <a:srgbClr val="002F76"/>
              </a:solidFill>
              <a:latin typeface="+mn-l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ECCB-BE95-4504-9B82-A2E1621E717F}" type="datetimeFigureOut">
              <a:rPr lang="zh-TW" altLang="en-US" smtClean="0"/>
              <a:pPr/>
              <a:t>2024/1/16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23B8-CC58-46E6-9740-8860D25C64C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ECCB-BE95-4504-9B82-A2E1621E717F}" type="datetimeFigureOut">
              <a:rPr lang="zh-TW" altLang="en-US" smtClean="0"/>
              <a:pPr/>
              <a:t>2024/1/16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A23B8-CC58-46E6-9740-8860D25C64C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3836" y="914831"/>
            <a:ext cx="8251038" cy="1676571"/>
          </a:xfrm>
        </p:spPr>
        <p:txBody>
          <a:bodyPr>
            <a:normAutofit fontScale="90000"/>
          </a:bodyPr>
          <a:lstStyle/>
          <a:p>
            <a:r>
              <a:rPr lang="en-US" altLang="zh-CN" sz="4000" b="1" dirty="0"/>
              <a:t>SWAN Material shortage 8D report</a:t>
            </a:r>
            <a:br>
              <a:rPr lang="en-US" altLang="zh-CN" sz="4000" b="1" dirty="0"/>
            </a:br>
            <a:endParaRPr lang="en-US" altLang="zh-TW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55643" y="3778278"/>
            <a:ext cx="46115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Prepared By: KT/</a:t>
            </a:r>
            <a:r>
              <a:rPr lang="en-US" altLang="zh-CN" sz="2000" dirty="0">
                <a:solidFill>
                  <a:schemeClr val="bg1"/>
                </a:solidFill>
              </a:rPr>
              <a:t>Hop Nguyen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r>
              <a:rPr lang="en-US" sz="2000" dirty="0">
                <a:solidFill>
                  <a:schemeClr val="bg1"/>
                </a:solidFill>
              </a:rPr>
              <a:t>Reviewed By: B</a:t>
            </a:r>
            <a:r>
              <a:rPr lang="en-US" altLang="zh-CN" sz="2000" dirty="0">
                <a:solidFill>
                  <a:schemeClr val="bg1"/>
                </a:solidFill>
              </a:rPr>
              <a:t>en Trinh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	         </a:t>
            </a:r>
            <a:r>
              <a:rPr lang="en-US" altLang="zh-CN" sz="2000" dirty="0">
                <a:solidFill>
                  <a:schemeClr val="bg1"/>
                </a:solidFill>
              </a:rPr>
              <a:t>Tony </a:t>
            </a:r>
            <a:r>
              <a:rPr lang="en-US" altLang="zh-CN" sz="2000" dirty="0" err="1">
                <a:solidFill>
                  <a:schemeClr val="bg1"/>
                </a:solidFill>
              </a:rPr>
              <a:t>Tu</a:t>
            </a:r>
            <a:r>
              <a:rPr lang="en-US" altLang="zh-CN" sz="2000" dirty="0">
                <a:solidFill>
                  <a:schemeClr val="bg1"/>
                </a:solidFill>
              </a:rPr>
              <a:t> / Ken</a:t>
            </a:r>
          </a:p>
          <a:p>
            <a:r>
              <a:rPr lang="en-US" sz="2000" dirty="0">
                <a:solidFill>
                  <a:schemeClr val="bg1"/>
                </a:solidFill>
              </a:rPr>
              <a:t>Date: 2023-12-04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1894" y="148648"/>
            <a:ext cx="8854375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Establish the Team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D1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57634" y="2644526"/>
            <a:ext cx="55102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Operation leader: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leader: CB Lin</a:t>
            </a:r>
          </a:p>
        </p:txBody>
      </p:sp>
      <p:sp>
        <p:nvSpPr>
          <p:cNvPr id="15" name="Rectangle 69"/>
          <p:cNvSpPr>
            <a:spLocks noChangeArrowheads="1"/>
          </p:cNvSpPr>
          <p:nvPr/>
        </p:nvSpPr>
        <p:spPr bwMode="auto">
          <a:xfrm>
            <a:off x="6987651" y="2369983"/>
            <a:ext cx="4990844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PMingLiU" panose="02020500000000000000" pitchFamily="18" charset="-12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Sales: Miya Wang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PM: An Tran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TW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PQE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Toney </a:t>
            </a:r>
            <a:r>
              <a:rPr kumimoji="0" lang="en-US" altLang="zh-CN" b="1" dirty="0" err="1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Tu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, Ken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PE : Jack Han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Kitting: Hop Nguyen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ME: Cheng </a:t>
            </a:r>
            <a:r>
              <a:rPr kumimoji="0" lang="en-US" altLang="zh-CN" b="1" dirty="0" err="1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Lun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7" name="流程圖: 換頁接點 9"/>
          <p:cNvSpPr/>
          <p:nvPr/>
        </p:nvSpPr>
        <p:spPr>
          <a:xfrm>
            <a:off x="1001894" y="1209170"/>
            <a:ext cx="3535675" cy="617467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8" name="流程圖: 換頁接點 9"/>
          <p:cNvSpPr/>
          <p:nvPr/>
        </p:nvSpPr>
        <p:spPr>
          <a:xfrm>
            <a:off x="6594628" y="1246047"/>
            <a:ext cx="3535675" cy="617467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895" y="148648"/>
            <a:ext cx="564462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Description the </a:t>
            </a:r>
            <a:r>
              <a:rPr lang="en-US" altLang="zh-CN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</a:t>
            </a: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roblem </a:t>
            </a:r>
          </a:p>
        </p:txBody>
      </p:sp>
      <p:graphicFrame>
        <p:nvGraphicFramePr>
          <p:cNvPr id="13" name="表格 7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8115770"/>
              </p:ext>
            </p:extLst>
          </p:nvPr>
        </p:nvGraphicFramePr>
        <p:xfrm>
          <a:off x="310515" y="762635"/>
          <a:ext cx="11657330" cy="5792470"/>
        </p:xfrm>
        <a:graphic>
          <a:graphicData uri="http://schemas.openxmlformats.org/drawingml/2006/table">
            <a:tbl>
              <a:tblPr/>
              <a:tblGrid>
                <a:gridCol w="1375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3725">
                <a:tc gridSpan="2"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313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(5W2H)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035"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313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indent="93980"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9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  <a:sym typeface="Arial" panose="020B0604020202020204"/>
                        </a:rPr>
                        <a:t>2023-11-18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313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indent="9398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9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Fii’s</a:t>
                      </a:r>
                      <a:r>
                        <a:rPr lang="en-US" altLang="zh-TW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issue (KITTING &amp; MPM)</a:t>
                      </a:r>
                      <a:endParaRPr lang="en-US" altLang="zh-CN" sz="2000" dirty="0"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905"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313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indent="9398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9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lang="en-US" altLang="zh-CN" sz="2000" dirty="0" err="1"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production line</a:t>
                      </a:r>
                      <a:endParaRPr kumimoji="0" lang="en-US" altLang="zh-CN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  <a:sym typeface="Arial" panose="020B0604020202020204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8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2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The</a:t>
                      </a:r>
                      <a:r>
                        <a:rPr lang="en-US" altLang="zh-CN" sz="2000" b="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latest MO release, Material is shortage </a:t>
                      </a:r>
                      <a:r>
                        <a:rPr lang="en-US" altLang="zh-CN" sz="2000" b="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altLang="zh-CN" sz="20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shipping plan</a:t>
                      </a:r>
                      <a:r>
                        <a:rPr lang="en-US" altLang="zh-CN" sz="2000" b="0" baseline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was 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impacted</a:t>
                      </a:r>
                      <a:endParaRPr lang="en-US" altLang="zh-CN" sz="2000" dirty="0"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0590"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313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zh-CN" sz="2000" dirty="0">
                          <a:latin typeface="Arial" panose="020B0604020202020204" pitchFamily="34" charset="0"/>
                          <a:ea typeface="新細明體" pitchFamily="18" charset="-120"/>
                          <a:cs typeface="Arial" panose="020B0604020202020204" pitchFamily="34" charset="0"/>
                        </a:rPr>
                        <a:t>production line NG quantity </a:t>
                      </a:r>
                      <a:r>
                        <a:rPr kumimoji="1" lang="en-US" altLang="zh-CN" sz="2000">
                          <a:latin typeface="Arial" panose="020B0604020202020204" pitchFamily="34" charset="0"/>
                          <a:ea typeface="新細明體" pitchFamily="18" charset="-120"/>
                          <a:cs typeface="Arial" panose="020B0604020202020204" pitchFamily="34" charset="0"/>
                        </a:rPr>
                        <a:t>was 79pcs/incoming</a:t>
                      </a:r>
                      <a:r>
                        <a:rPr kumimoji="1" lang="en-US" altLang="zh-CN" sz="2000" baseline="0">
                          <a:latin typeface="Arial" panose="020B0604020202020204" pitchFamily="34" charset="0"/>
                          <a:ea typeface="新細明體" pitchFamily="18" charset="-120"/>
                          <a:cs typeface="Arial" panose="020B0604020202020204" pitchFamily="34" charset="0"/>
                        </a:rPr>
                        <a:t> material shortage</a:t>
                      </a:r>
                      <a:r>
                        <a:rPr kumimoji="1" lang="en-US" altLang="zh-CN" sz="2000">
                          <a:latin typeface="Arial" panose="020B0604020202020204" pitchFamily="34" charset="0"/>
                          <a:ea typeface="新細明體" pitchFamily="18" charset="-120"/>
                          <a:cs typeface="Arial" panose="020B0604020202020204" pitchFamily="34" charset="0"/>
                        </a:rPr>
                        <a:t>*303pcs</a:t>
                      </a:r>
                      <a:endParaRPr kumimoji="1" lang="en-US" altLang="zh-CN" sz="2000" dirty="0">
                        <a:latin typeface="Arial" panose="020B0604020202020204" pitchFamily="34" charset="0"/>
                        <a:ea typeface="新細明體" pitchFamily="18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7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>
                      <a:lvl1pPr defTabSz="91313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313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313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Material PN: 377.00403.005LT CABLE INT HARNESS WIRE</a:t>
                      </a:r>
                      <a:r>
                        <a:rPr lang="zh-CN" altLang="en-US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stock should be 382PCS but actually</a:t>
                      </a:r>
                      <a:r>
                        <a:rPr lang="en-US" altLang="zh-CN" sz="20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cables in stock.</a:t>
                      </a:r>
                      <a:endParaRPr lang="en-US" altLang="zh-TW" sz="2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0523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98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2000" dirty="0"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Material PN: 377.00403.005LT*382PCS</a:t>
                      </a:r>
                      <a:endParaRPr kumimoji="0" lang="en-US" altLang="zh-TW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62560" marR="162560" marT="81280" marB="8128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895" y="148648"/>
            <a:ext cx="4551054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Containment Action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7680" y="739579"/>
            <a:ext cx="117020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762000">
              <a:spcBef>
                <a:spcPct val="20000"/>
              </a:spcBef>
              <a:buSzPct val="100000"/>
              <a:buFont typeface="Arial" panose="020B0604020202020204" pitchFamily="34" charset="0"/>
              <a:buAutoNum type="arabicPeriod"/>
              <a:tabLst>
                <a:tab pos="396875" algn="l"/>
              </a:tabLst>
              <a:defRPr/>
            </a:pPr>
            <a:r>
              <a:rPr kumimoji="1" lang="en-US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Immediately meeting with CFT team to find out the root causes and take out solution.</a:t>
            </a:r>
          </a:p>
          <a:p>
            <a:pPr algn="just">
              <a:spcBef>
                <a:spcPct val="20000"/>
              </a:spcBef>
              <a:buSzPct val="100000"/>
              <a:tabLst>
                <a:tab pos="396875" algn="l"/>
              </a:tabLst>
              <a:defRPr/>
            </a:pPr>
            <a:r>
              <a:rPr kumimoji="1" lang="en-US" altLang="zh-CN" sz="2000" dirty="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	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Done on 18</a:t>
            </a:r>
            <a:r>
              <a:rPr lang="en-US" altLang="zh-CN" sz="2000" baseline="30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th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 Nov (</a:t>
            </a:r>
            <a:r>
              <a:rPr kumimoji="1" lang="en-US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Owner: KT: Hop Nguyen /PC: Sara Le/ PM: An Tran, PD: Wen Yong)</a:t>
            </a:r>
          </a:p>
          <a:p>
            <a:pPr algn="just">
              <a:spcBef>
                <a:spcPct val="20000"/>
              </a:spcBef>
              <a:buSzPct val="100000"/>
              <a:tabLst>
                <a:tab pos="396875" algn="l"/>
              </a:tabLst>
              <a:defRPr/>
            </a:pPr>
            <a:endParaRPr kumimoji="1" lang="en-US" sz="20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396875" indent="-396875" algn="just">
              <a:spcBef>
                <a:spcPct val="20000"/>
              </a:spcBef>
              <a:buSzPct val="100000"/>
              <a:buFont typeface="+mj-lt"/>
              <a:buAutoNum type="arabicPeriod" startAt="2"/>
              <a:tabLst>
                <a:tab pos="396875" algn="l"/>
              </a:tabLst>
              <a:defRPr/>
            </a:pPr>
            <a:r>
              <a:rPr kumimoji="1" lang="en-US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Report to customer to help prepare material to cover this quantity.</a:t>
            </a:r>
          </a:p>
          <a:p>
            <a:pPr marL="396875" algn="just" defTabSz="762000">
              <a:spcBef>
                <a:spcPct val="20000"/>
              </a:spcBef>
              <a:buSzPct val="100000"/>
              <a:tabLst>
                <a:tab pos="396875" algn="l"/>
              </a:tabLst>
              <a:defRPr/>
            </a:pPr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Done on 23</a:t>
            </a:r>
            <a:r>
              <a:rPr lang="en-US" altLang="zh-CN" sz="2000" baseline="30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th</a:t>
            </a:r>
            <a:r>
              <a:rPr lang="en-US" altLang="zh-CN" sz="2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 Nov (</a:t>
            </a: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Owner: PM: An Tran/ MPM: </a:t>
            </a:r>
            <a:r>
              <a:rPr kumimoji="1" lang="en-US" altLang="zh-TW" sz="2000" dirty="0" err="1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Zenda</a:t>
            </a: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Nguyen)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Cause Analysis</a:t>
            </a:r>
          </a:p>
        </p:txBody>
      </p:sp>
      <p:sp>
        <p:nvSpPr>
          <p:cNvPr id="15" name="TextBox 14"/>
          <p:cNvSpPr txBox="1"/>
          <p:nvPr>
            <p:custDataLst>
              <p:tags r:id="rId1"/>
            </p:custDataLst>
          </p:nvPr>
        </p:nvSpPr>
        <p:spPr>
          <a:xfrm>
            <a:off x="270289" y="668459"/>
            <a:ext cx="11702010" cy="408623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/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Review work process: 377.00403.005LT </a:t>
            </a:r>
            <a:r>
              <a:rPr lang="en-US" altLang="zh-CN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CABLE INT HARNESS WIRE</a:t>
            </a:r>
            <a:r>
              <a:rPr lang="zh-CN" altLang="en-US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3791" y="1145870"/>
            <a:ext cx="11518800" cy="693675"/>
            <a:chOff x="343791" y="1200188"/>
            <a:chExt cx="11518800" cy="693675"/>
          </a:xfrm>
        </p:grpSpPr>
        <p:grpSp>
          <p:nvGrpSpPr>
            <p:cNvPr id="5" name="Group 4"/>
            <p:cNvGrpSpPr/>
            <p:nvPr/>
          </p:nvGrpSpPr>
          <p:grpSpPr>
            <a:xfrm>
              <a:off x="1982362" y="1241062"/>
              <a:ext cx="1554480" cy="640080"/>
              <a:chOff x="1982362" y="2250917"/>
              <a:chExt cx="1554480" cy="640080"/>
            </a:xfrm>
          </p:grpSpPr>
          <p:sp>
            <p:nvSpPr>
              <p:cNvPr id="6" name="＞形箭號 21"/>
              <p:cNvSpPr/>
              <p:nvPr/>
            </p:nvSpPr>
            <p:spPr bwMode="auto">
              <a:xfrm>
                <a:off x="1982362" y="2250917"/>
                <a:ext cx="1554480" cy="640080"/>
              </a:xfrm>
              <a:prstGeom prst="chevron">
                <a:avLst/>
              </a:prstGeom>
              <a:solidFill>
                <a:srgbClr val="0A0C1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7" name="＞形箭號 4"/>
              <p:cNvSpPr/>
              <p:nvPr/>
            </p:nvSpPr>
            <p:spPr bwMode="auto">
              <a:xfrm>
                <a:off x="2176269" y="2430534"/>
                <a:ext cx="1166666" cy="280846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square" lIns="120015" tIns="40005" rIns="40005" bIns="40005" anchor="ctr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9pPr>
              </a:lstStyle>
              <a:p>
                <a:pPr algn="ctr"/>
                <a:r>
                  <a:rPr lang="en-US" altLang="zh-CN" sz="1300" b="1" dirty="0">
                    <a:solidFill>
                      <a:srgbClr val="FFFFFF"/>
                    </a:solidFill>
                    <a:latin typeface="Calibri" panose="020F0502020204030204" pitchFamily="34" charset="0"/>
                    <a:ea typeface="SimSun" panose="02010600030101010101" pitchFamily="2" charset="-122"/>
                    <a:cs typeface="Calibri" panose="020F0502020204030204" pitchFamily="34" charset="0"/>
                  </a:rPr>
                  <a:t>IQC inspection</a:t>
                </a:r>
                <a:endParaRPr lang="en-US" altLang="zh-TW" sz="1300" b="1" dirty="0">
                  <a:solidFill>
                    <a:srgbClr val="FFFFFF"/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43791" y="1200188"/>
              <a:ext cx="1554480" cy="680956"/>
              <a:chOff x="196850" y="2180292"/>
              <a:chExt cx="1692361" cy="806732"/>
            </a:xfrm>
          </p:grpSpPr>
          <p:sp>
            <p:nvSpPr>
              <p:cNvPr id="9" name="＞形箭號 21"/>
              <p:cNvSpPr/>
              <p:nvPr/>
            </p:nvSpPr>
            <p:spPr bwMode="auto">
              <a:xfrm>
                <a:off x="196850" y="2227265"/>
                <a:ext cx="1692361" cy="712787"/>
              </a:xfrm>
              <a:prstGeom prst="chevron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endParaRPr lang="zh-CN" altLang="en-US" sz="1300" dirty="0">
                  <a:solidFill>
                    <a:schemeClr val="bg1"/>
                  </a:solidFill>
                  <a:cs typeface="Calibri" panose="020F0502020204030204" pitchFamily="34" charset="0"/>
                </a:endParaRPr>
              </a:p>
            </p:txBody>
          </p:sp>
          <p:sp>
            <p:nvSpPr>
              <p:cNvPr id="10" name="＞形箭號 4"/>
              <p:cNvSpPr/>
              <p:nvPr/>
            </p:nvSpPr>
            <p:spPr bwMode="auto">
              <a:xfrm>
                <a:off x="488765" y="2180292"/>
                <a:ext cx="1108532" cy="806732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20015" tIns="40005" rIns="40005" bIns="40005" anchor="ctr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9pPr>
              </a:lstStyle>
              <a:p>
                <a:pPr algn="ctr"/>
                <a:r>
                  <a:rPr lang="en-US" altLang="zh-CN" sz="13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SimSun" panose="02010600030101010101" pitchFamily="2" charset="-122"/>
                    <a:cs typeface="Calibri" panose="020F0502020204030204" pitchFamily="34" charset="0"/>
                  </a:rPr>
                  <a:t>WH receive materials from vendor</a:t>
                </a:r>
                <a:endParaRPr lang="en-US" altLang="zh-TW" sz="1300" b="1" dirty="0">
                  <a:solidFill>
                    <a:schemeClr val="bg1"/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620932" y="1241062"/>
              <a:ext cx="1554480" cy="640080"/>
              <a:chOff x="3620932" y="2250917"/>
              <a:chExt cx="1554480" cy="640080"/>
            </a:xfrm>
          </p:grpSpPr>
          <p:sp>
            <p:nvSpPr>
              <p:cNvPr id="12" name="＞形箭號 21"/>
              <p:cNvSpPr/>
              <p:nvPr/>
            </p:nvSpPr>
            <p:spPr bwMode="auto">
              <a:xfrm>
                <a:off x="3620932" y="2250917"/>
                <a:ext cx="1554480" cy="640080"/>
              </a:xfrm>
              <a:prstGeom prst="chevron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3" name="＞形箭號 4"/>
              <p:cNvSpPr/>
              <p:nvPr/>
            </p:nvSpPr>
            <p:spPr bwMode="auto">
              <a:xfrm>
                <a:off x="3912378" y="2330507"/>
                <a:ext cx="971588" cy="48090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 wrap="square" lIns="120015" tIns="40005" rIns="40005" bIns="40005" anchor="ctr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300000000000000" pitchFamily="18" charset="-120"/>
                  </a:defRPr>
                </a:lvl9pPr>
              </a:lstStyle>
              <a:p>
                <a:pPr algn="ctr"/>
                <a:r>
                  <a:rPr lang="en-US" altLang="zh-CN" sz="13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SimSun" panose="02010600030101010101" pitchFamily="2" charset="-122"/>
                    <a:cs typeface="Calibri" panose="020F0502020204030204" pitchFamily="34" charset="0"/>
                  </a:rPr>
                  <a:t>KT receive from WH </a:t>
                </a:r>
                <a:endParaRPr lang="en-US" altLang="zh-TW" sz="1300" b="1" dirty="0">
                  <a:solidFill>
                    <a:schemeClr val="bg1"/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030969" y="1253783"/>
              <a:ext cx="1554480" cy="640080"/>
              <a:chOff x="7030969" y="2263638"/>
              <a:chExt cx="1554480" cy="640080"/>
            </a:xfrm>
          </p:grpSpPr>
          <p:sp>
            <p:nvSpPr>
              <p:cNvPr id="16" name="＞形箭號 21"/>
              <p:cNvSpPr/>
              <p:nvPr/>
            </p:nvSpPr>
            <p:spPr bwMode="auto">
              <a:xfrm>
                <a:off x="7030969" y="2263638"/>
                <a:ext cx="1554480" cy="640080"/>
              </a:xfrm>
              <a:prstGeom prst="chevron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284014" y="2337457"/>
                <a:ext cx="104839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300" b="1" dirty="0">
                    <a:solidFill>
                      <a:schemeClr val="bg1"/>
                    </a:solidFill>
                  </a:rPr>
                  <a:t>Production line online </a:t>
                </a:r>
                <a:endParaRPr lang="zh-TW" altLang="en-US" sz="13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8669539" y="1241062"/>
              <a:ext cx="1554480" cy="640080"/>
              <a:chOff x="8669539" y="2250917"/>
              <a:chExt cx="1554480" cy="640080"/>
            </a:xfrm>
          </p:grpSpPr>
          <p:sp>
            <p:nvSpPr>
              <p:cNvPr id="19" name="＞形箭號 21"/>
              <p:cNvSpPr/>
              <p:nvPr/>
            </p:nvSpPr>
            <p:spPr bwMode="auto">
              <a:xfrm>
                <a:off x="8669539" y="2250917"/>
                <a:ext cx="1554480" cy="640080"/>
              </a:xfrm>
              <a:prstGeom prst="chevron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8980145" y="2424763"/>
                <a:ext cx="933269" cy="292388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>
                <a:defPPr>
                  <a:defRPr lang="en-US"/>
                </a:defPPr>
                <a:lvl1pPr>
                  <a:defRPr sz="1300">
                    <a:solidFill>
                      <a:schemeClr val="bg1"/>
                    </a:solidFill>
                    <a:cs typeface="Calibri" panose="020F0502020204030204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b="1" dirty="0"/>
                  <a:t>MO offline</a:t>
                </a:r>
                <a:endParaRPr lang="zh-TW" altLang="en-US" b="1" dirty="0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10308111" y="1241062"/>
              <a:ext cx="1554480" cy="640080"/>
              <a:chOff x="10308111" y="2250917"/>
              <a:chExt cx="1554480" cy="640080"/>
            </a:xfrm>
          </p:grpSpPr>
          <p:sp>
            <p:nvSpPr>
              <p:cNvPr id="22" name="＞形箭號 21"/>
              <p:cNvSpPr/>
              <p:nvPr/>
            </p:nvSpPr>
            <p:spPr bwMode="auto">
              <a:xfrm>
                <a:off x="10308111" y="2250917"/>
                <a:ext cx="1554480" cy="640080"/>
              </a:xfrm>
              <a:prstGeom prst="chevron">
                <a:avLst/>
              </a:prstGeom>
              <a:solidFill>
                <a:srgbClr val="0A0C1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0583368" y="2324736"/>
                <a:ext cx="1003966" cy="492443"/>
              </a:xfrm>
              <a:prstGeom prst="rect">
                <a:avLst/>
              </a:prstGeom>
              <a:solidFill>
                <a:srgbClr val="0A0C14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ctr">
                  <a:defRPr sz="1300" b="1">
                    <a:solidFill>
                      <a:schemeClr val="bg1"/>
                    </a:solidFill>
                  </a:defRPr>
                </a:lvl1pPr>
              </a:lstStyle>
              <a:p>
                <a:r>
                  <a:rPr lang="en-US" altLang="zh-CN" dirty="0"/>
                  <a:t>MO settlement</a:t>
                </a:r>
                <a:endParaRPr lang="zh-TW" altLang="en-US" dirty="0"/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5189173" y="1209085"/>
              <a:ext cx="1745137" cy="666288"/>
              <a:chOff x="5379830" y="2218940"/>
              <a:chExt cx="1554480" cy="666288"/>
            </a:xfrm>
          </p:grpSpPr>
          <p:sp>
            <p:nvSpPr>
              <p:cNvPr id="25" name="＞形箭號 21"/>
              <p:cNvSpPr/>
              <p:nvPr/>
            </p:nvSpPr>
            <p:spPr bwMode="auto">
              <a:xfrm>
                <a:off x="5379830" y="2245148"/>
                <a:ext cx="1554480" cy="640080"/>
              </a:xfrm>
              <a:prstGeom prst="chevron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3">
                <a:scrgbClr r="0" g="0" b="0"/>
              </a:fillRef>
              <a:effectRef idx="2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681313" y="2218940"/>
                <a:ext cx="114371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TW" sz="1200" b="1" dirty="0">
                    <a:solidFill>
                      <a:schemeClr val="bg1"/>
                    </a:solidFill>
                  </a:rPr>
                  <a:t>KT release material to production line</a:t>
                </a:r>
                <a:endParaRPr lang="zh-TW" altLang="en-US" sz="12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34379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 in full boxes,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quantity is confirmed according to the outside box label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aren’t  full boxes,  the materials will be counted quantity 100</a:t>
            </a:r>
            <a:r>
              <a:rPr lang="en-US" altLang="zh-TW" sz="1100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</a:p>
          <a:p>
            <a:endParaRPr lang="zh-TW" altLang="en-US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0451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Random inspection based on proportion</a:t>
            </a:r>
            <a:endParaRPr lang="zh-TW" altLang="en-US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6523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 in full boxes,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the quantity is confirmed according to the outside box label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aren’t  full boxes,  the materials will be counted quantity 100%.</a:t>
            </a:r>
            <a:endParaRPr lang="zh-TW" altLang="en-US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2595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 in full boxes,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it will be released to production line as full boxes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aren’t in full boxes,  KT and production line will count 100%.</a:t>
            </a:r>
            <a:endParaRPr lang="zh-TW" altLang="en-US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30811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Kitting balanced material when MO offline not find out material damaged in standard. MO closed</a:t>
            </a:r>
          </a:p>
          <a:p>
            <a:endParaRPr lang="zh-TW" altLang="en-US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ight Arrow 33"/>
          <p:cNvSpPr/>
          <p:nvPr/>
        </p:nvSpPr>
        <p:spPr>
          <a:xfrm rot="5400000">
            <a:off x="993765" y="4555771"/>
            <a:ext cx="182880" cy="27432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343791" y="4819061"/>
            <a:ext cx="1554480" cy="1097280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there is 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packaging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incoming materials, WH 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can’t detect it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time and 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them to KT directly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25949" y="4819061"/>
            <a:ext cx="1554480" cy="1097280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 </a:t>
            </a:r>
            <a:r>
              <a:rPr lang="zh-CN" altLang="en-US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materials to production line by the full boxes and 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can’t detect short packaging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incoming materials.</a:t>
            </a:r>
            <a:endParaRPr lang="en-US" altLang="zh-TW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659474" y="4819061"/>
            <a:ext cx="1554480" cy="1097280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 </a:t>
            </a:r>
            <a:r>
              <a:rPr lang="zh-CN" altLang="en-US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 materials according to the full boxes and 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can’t detect short packaging </a:t>
            </a:r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incoming materials.</a:t>
            </a:r>
            <a:endParaRPr lang="en-US" altLang="zh-TW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986671" y="4819061"/>
            <a:ext cx="1554480" cy="1097280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CN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SWAN Manufacture continuously, 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materials can’t handle in time.</a:t>
            </a:r>
            <a:endParaRPr lang="en-US" altLang="zh-TW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TW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647391" y="4819061"/>
            <a:ext cx="1554480" cy="1097280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 </a:t>
            </a:r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manufacture continuously, so </a:t>
            </a:r>
            <a:r>
              <a:rPr lang="en-US" altLang="zh-CN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shortage of materials</a:t>
            </a:r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not be detected and handle in time.</a:t>
            </a:r>
            <a:endParaRPr lang="en-US" altLang="zh-TW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TW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ight Arrow 40"/>
          <p:cNvSpPr/>
          <p:nvPr/>
        </p:nvSpPr>
        <p:spPr>
          <a:xfrm rot="5400000">
            <a:off x="9303106" y="4220299"/>
            <a:ext cx="287347" cy="20267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 rot="5400000">
            <a:off x="7636640" y="4555771"/>
            <a:ext cx="182880" cy="27432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 rot="5400000">
            <a:off x="5975923" y="4555771"/>
            <a:ext cx="182880" cy="27432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43"/>
          <p:cNvSpPr/>
          <p:nvPr/>
        </p:nvSpPr>
        <p:spPr>
          <a:xfrm rot="5400000">
            <a:off x="4270906" y="4555771"/>
            <a:ext cx="182880" cy="27432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98667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just"/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production line receives the materials and produces them directly.</a:t>
            </a:r>
          </a:p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materials in production line can not handle in time. (NG materials handling process: NG materials are found in the production line, 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notify to 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ME/SQE for confirmation 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returned to MRB for scrap) 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47391" y="1965125"/>
            <a:ext cx="1554480" cy="2607813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en-US" altLang="zh-TW" sz="1100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continuous production of MO, inventory and consumption is calculated based on the last MO. </a:t>
            </a:r>
          </a:p>
          <a:p>
            <a:endParaRPr lang="en-US" altLang="zh-TW" sz="1100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>
            <p:custDataLst>
              <p:tags r:id="rId2"/>
            </p:custDataLst>
          </p:nvPr>
        </p:nvSpPr>
        <p:spPr>
          <a:xfrm>
            <a:off x="270289" y="5979712"/>
            <a:ext cx="11702010" cy="578882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/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Conclusion: 1. Short packaging of incoming materials can’t be detected.</a:t>
            </a:r>
            <a:r>
              <a:rPr lang="en-US" altLang="zh-CN" sz="1400" b="1" dirty="0">
                <a:solidFill>
                  <a:srgbClr val="0000FF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endParaRPr lang="en-US" altLang="zh-CN" sz="12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1085850">
              <a:tabLst>
                <a:tab pos="1085850" algn="l"/>
              </a:tabLst>
            </a:pP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2. Production line yield loss can’t be detected in time.</a:t>
            </a:r>
            <a:endParaRPr 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ight Arrow 48"/>
          <p:cNvSpPr/>
          <p:nvPr/>
        </p:nvSpPr>
        <p:spPr>
          <a:xfrm rot="5400000">
            <a:off x="9297357" y="4555771"/>
            <a:ext cx="182880" cy="27432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10511073" y="624825"/>
            <a:ext cx="389299" cy="1718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0950828" y="556259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Risk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0511073" y="849683"/>
            <a:ext cx="389299" cy="171880"/>
          </a:xfrm>
          <a:prstGeom prst="rect">
            <a:avLst/>
          </a:prstGeom>
          <a:solidFill>
            <a:srgbClr val="0A0C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10950828" y="781117"/>
            <a:ext cx="772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3050" indent="-273050"/>
            <a:r>
              <a:rPr lang="en-US" altLang="zh-CN" sz="14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Normal</a:t>
            </a: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3B13937F-ADB9-B711-3FC4-AB937536A78D}"/>
              </a:ext>
            </a:extLst>
          </p:cNvPr>
          <p:cNvSpPr/>
          <p:nvPr/>
        </p:nvSpPr>
        <p:spPr>
          <a:xfrm>
            <a:off x="219701" y="4745935"/>
            <a:ext cx="10088410" cy="1247697"/>
          </a:xfrm>
          <a:prstGeom prst="round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147" y="0"/>
            <a:ext cx="10583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Manage B&amp;S materials’ quantities at </a:t>
            </a:r>
            <a:r>
              <a:rPr lang="en-US" sz="3600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WH&amp;KT</a:t>
            </a:r>
            <a:endParaRPr lang="en-US" altLang="zh-TW" sz="3600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1776" y="811460"/>
            <a:ext cx="4022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0000FF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1. </a:t>
            </a:r>
            <a:r>
              <a:rPr lang="en-US" dirty="0" smtClean="0">
                <a:solidFill>
                  <a:srgbClr val="0000FF"/>
                </a:solidFill>
              </a:rPr>
              <a:t>Manage quantities at WH(Warehouse)</a:t>
            </a:r>
            <a:endParaRPr lang="en-US" altLang="zh-TW" b="1" dirty="0">
              <a:solidFill>
                <a:srgbClr val="0000FF"/>
              </a:solidFill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1777" y="1216638"/>
            <a:ext cx="11101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 in full boxes, the quantity is confirmed according to the outside box label.</a:t>
            </a:r>
            <a:b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incoming materials aren’t  full 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boxes,  the materials will be counted quantity 100% .</a:t>
            </a:r>
            <a:b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 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daily(full box is checked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label on the box, old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be counted 100%)</a:t>
            </a:r>
            <a:b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materials countable will release to KT only enough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follow WO(Work Order) demand and uncountable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will be released minimum packing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endParaRPr lang="en-US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1776" y="3078949"/>
            <a:ext cx="3442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0000FF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2</a:t>
            </a:r>
            <a:r>
              <a:rPr lang="en-US" altLang="zh-CN" b="1" dirty="0" smtClean="0">
                <a:solidFill>
                  <a:srgbClr val="0000FF"/>
                </a:solidFill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. </a:t>
            </a:r>
            <a:r>
              <a:rPr lang="en-US" dirty="0">
                <a:solidFill>
                  <a:srgbClr val="0000FF"/>
                </a:solidFill>
              </a:rPr>
              <a:t>Manage </a:t>
            </a:r>
            <a:r>
              <a:rPr lang="en-US" dirty="0" smtClean="0">
                <a:solidFill>
                  <a:srgbClr val="0000FF"/>
                </a:solidFill>
              </a:rPr>
              <a:t>quantities </a:t>
            </a:r>
            <a:r>
              <a:rPr lang="en-US" dirty="0">
                <a:solidFill>
                  <a:srgbClr val="0000FF"/>
                </a:solidFill>
              </a:rPr>
              <a:t>at </a:t>
            </a:r>
            <a:r>
              <a:rPr lang="en-US" dirty="0" smtClean="0">
                <a:solidFill>
                  <a:srgbClr val="0000FF"/>
                </a:solidFill>
              </a:rPr>
              <a:t>KT(Kitting)</a:t>
            </a:r>
            <a:endParaRPr lang="en-US" altLang="zh-TW" b="1" dirty="0">
              <a:solidFill>
                <a:srgbClr val="0000FF"/>
              </a:solidFill>
              <a:latin typeface="Calibri" panose="020F0502020204030204" pitchFamily="34" charset="0"/>
              <a:ea typeface="SimSun" panose="02010600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1518" y="3541271"/>
            <a:ext cx="111871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</a:t>
            </a:r>
            <a:r>
              <a:rPr lang="en-US" altLang="zh-TW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in full boxes, </a:t>
            </a:r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KT</a:t>
            </a:r>
            <a:r>
              <a:rPr lang="en-US" altLang="zh-CN" dirty="0" smtClean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will release </a:t>
            </a:r>
            <a:r>
              <a:rPr lang="en-US" altLang="zh-CN" dirty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to production line as full </a:t>
            </a:r>
            <a:r>
              <a:rPr lang="en-US" altLang="zh-CN" dirty="0" smtClean="0">
                <a:solidFill>
                  <a:srgbClr val="0A0C14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boxes</a:t>
            </a:r>
            <a:r>
              <a:rPr lang="en-US" altLang="zh-CN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zh-CN" dirty="0" err="1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zh-TW" dirty="0" err="1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nfull</a:t>
            </a:r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boxes, </a:t>
            </a:r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 </a:t>
            </a:r>
            <a:r>
              <a:rPr lang="en-US" altLang="zh-TW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production line will count 100</a:t>
            </a:r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%. 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countable 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released 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production line 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enough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follow WO(Work Order) demand and uncountable </a:t>
            </a:r>
            <a:r>
              <a:rPr lang="en-US" dirty="0" err="1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will be released minimum packing 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qty.</a:t>
            </a:r>
          </a:p>
          <a:p>
            <a:r>
              <a:rPr lang="en-US" altLang="zh-TW" dirty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leave material will be returned if have when finish production</a:t>
            </a:r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TW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TW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TW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KT use the system </a:t>
            </a:r>
            <a:r>
              <a:rPr lang="en-US" b="1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material 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release material to the line and </a:t>
            </a:r>
            <a:r>
              <a:rPr lang="en-US" dirty="0" err="1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qty</a:t>
            </a:r>
            <a:r>
              <a:rPr lang="en-US" dirty="0" smtClean="0">
                <a:solidFill>
                  <a:srgbClr val="0A0C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deduct on time. </a:t>
            </a:r>
          </a:p>
          <a:p>
            <a:endParaRPr lang="en-US" altLang="zh-TW" dirty="0" smtClean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TW" altLang="en-US" dirty="0">
              <a:solidFill>
                <a:srgbClr val="0A0C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706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Cause Analysis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9986" y="860079"/>
            <a:ext cx="533466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Incoming materials record:</a:t>
            </a:r>
          </a:p>
          <a:p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From Sep 2021 to Nov 2023, Incoming material quantity 50,450 pcs (107 boxes):</a:t>
            </a:r>
          </a:p>
          <a:p>
            <a:pPr marL="285750" indent="3175">
              <a:buFont typeface="Wingdings" panose="05000000000000000000" pitchFamily="2" charset="2"/>
              <a:buChar char="Ø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10 odd cartons*1950pcs(10 cartons, counted 100% no abnormal)</a:t>
            </a:r>
          </a:p>
          <a:p>
            <a:pPr marL="285750" indent="3175">
              <a:buFont typeface="Wingdings" panose="05000000000000000000" pitchFamily="2" charset="2"/>
              <a:buChar char="Ø"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97 full cartons were not be counted 100% material inside so could detect material enough or not</a:t>
            </a:r>
            <a:endParaRPr lang="zh-TW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085" y="1767508"/>
            <a:ext cx="5334665" cy="2689803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53" name="TextBox 52"/>
          <p:cNvSpPr txBox="1"/>
          <p:nvPr/>
        </p:nvSpPr>
        <p:spPr>
          <a:xfrm>
            <a:off x="6126186" y="860078"/>
            <a:ext cx="569162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88925"/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II.	Materials check out record:</a:t>
            </a:r>
          </a:p>
          <a:p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From Sep 2021 to Nov 2023, material checked out quantity 50,035 pcs + scrap 33pcs, total 50068 pcs. </a:t>
            </a:r>
          </a:p>
          <a:p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Base on the received and checked out quantities, </a:t>
            </a:r>
            <a:r>
              <a:rPr lang="en-US" altLang="zh-CN" sz="1100" dirty="0"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stock should be 382pcs but actually no cables in stock.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TW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208" y="1767508"/>
            <a:ext cx="5627601" cy="2689803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57" name="Rectangle 56"/>
          <p:cNvSpPr/>
          <p:nvPr/>
        </p:nvSpPr>
        <p:spPr>
          <a:xfrm>
            <a:off x="339986" y="5473976"/>
            <a:ext cx="1147782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95350" fontAlgn="ctr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IV.	Root cause</a:t>
            </a:r>
            <a:r>
              <a:rPr lang="zh-CN" altLang="en-US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：</a:t>
            </a:r>
            <a:endParaRPr kumimoji="1" lang="en-US" altLang="zh-CN" sz="1100" dirty="0"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  <a:p>
            <a:pPr marL="233363" lvl="0" indent="-233363" algn="just" defTabSz="762000" fontAlgn="ctr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741363" algn="l"/>
              </a:tabLst>
              <a:defRPr/>
            </a:pPr>
            <a:r>
              <a:rPr kumimoji="1" lang="en-US" altLang="zh-CN" sz="1100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Production line yield loss were not detected in time.</a:t>
            </a:r>
          </a:p>
          <a:p>
            <a:pPr marL="233363" lvl="0" indent="-233363" algn="just" defTabSz="762000" fontAlgn="ctr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741363" algn="l"/>
              </a:tabLst>
              <a:defRPr/>
            </a:pPr>
            <a:r>
              <a:rPr kumimoji="1" lang="en-US" altLang="zh-CN" sz="1100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Suspected that the incoming materials were short-packed.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39986" y="4580923"/>
            <a:ext cx="114778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762000" fontAlgn="ctr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III. 	MO manufacture continuously</a:t>
            </a:r>
            <a:r>
              <a:rPr lang="zh-CN" altLang="en-US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：</a:t>
            </a:r>
            <a:endParaRPr kumimoji="1" lang="en-US" altLang="zh-CN" sz="1100" dirty="0"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  <a:p>
            <a:pPr marL="233363" lvl="0" indent="-233363" algn="just" defTabSz="762000" fontAlgn="ctr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741363" algn="l"/>
              </a:tabLst>
              <a:defRPr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From 2021 to 2022, there is the record of production line loss, but there is no record in 2023.</a:t>
            </a:r>
            <a:endParaRPr kumimoji="1" lang="en-US" altLang="zh-CN" sz="1100" dirty="0"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  <a:p>
            <a:pPr marL="233363" lvl="0" indent="-233363" algn="just" defTabSz="762000" fontAlgn="ctr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741363" algn="l"/>
              </a:tabLst>
              <a:defRPr/>
            </a:pP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23</a:t>
            </a:r>
            <a:r>
              <a:rPr lang="en-US" altLang="zh-CN" sz="1100" baseline="300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th</a:t>
            </a:r>
            <a:r>
              <a:rPr lang="en-US" altLang="zh-CN" sz="1100" dirty="0">
                <a:solidFill>
                  <a:srgbClr val="000000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 Nov , </a:t>
            </a:r>
            <a:r>
              <a:rPr kumimoji="1" lang="en-US" altLang="zh-CN" sz="1100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79pcs NG were found on the production line, the reason for 303pcs was not found, it was suspected that the incoming materials were short-packed.</a:t>
            </a:r>
          </a:p>
          <a:p>
            <a:pPr marL="233363" lvl="0" indent="-233363" algn="just" defTabSz="762000" fontAlgn="ctr">
              <a:spcBef>
                <a:spcPct val="0"/>
              </a:spcBef>
              <a:spcAft>
                <a:spcPct val="0"/>
              </a:spcAft>
              <a:buFontTx/>
              <a:buAutoNum type="arabicPeriod"/>
              <a:tabLst>
                <a:tab pos="741363" algn="l"/>
              </a:tabLst>
              <a:defRPr/>
            </a:pPr>
            <a:r>
              <a:rPr kumimoji="1" lang="en-US" altLang="zh-CN" sz="1100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Suspected that the incoming materials were short-packed *303pcs</a:t>
            </a:r>
          </a:p>
        </p:txBody>
      </p:sp>
    </p:spTree>
    <p:extLst>
      <p:ext uri="{BB962C8B-B14F-4D97-AF65-F5344CB8AC3E}">
        <p14:creationId xmlns:p14="http://schemas.microsoft.com/office/powerpoint/2010/main" val="2102112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7389" y="85899"/>
            <a:ext cx="475611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Root Cause Analysis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1457" y="1502429"/>
            <a:ext cx="5334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377.00403.005LT    CABLE INT HARNESS WIRE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0044" y="791650"/>
            <a:ext cx="114778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895350" fontAlgn="ctr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/>
            </a:pPr>
            <a:r>
              <a:rPr lang="en-US" dirty="0" smtClean="0"/>
              <a:t>The scrap </a:t>
            </a:r>
            <a:r>
              <a:rPr lang="en-US" dirty="0"/>
              <a:t>history</a:t>
            </a:r>
            <a:endParaRPr kumimoji="1" lang="en-US" altLang="zh-CN" sz="1100" dirty="0">
              <a:latin typeface="Arial" panose="020B0604020202020204" pitchFamily="34" charset="0"/>
              <a:ea typeface="新細明體" pitchFamily="18" charset="-12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4125" y="2845389"/>
            <a:ext cx="5334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II.       377.00402.005LT    </a:t>
            </a:r>
            <a:r>
              <a:rPr lang="en-US" altLang="zh-TW" sz="1100" dirty="0">
                <a:latin typeface="Arial" panose="020B0604020202020204" pitchFamily="34" charset="0"/>
                <a:cs typeface="Arial" panose="020B0604020202020204" pitchFamily="34" charset="0"/>
              </a:rPr>
              <a:t>CABLE INT HARNESS WIRE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33" y="3172862"/>
            <a:ext cx="4625741" cy="10745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180" y="1904025"/>
            <a:ext cx="4534294" cy="72474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6165" y="4421139"/>
            <a:ext cx="1147782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III. The scrap reason: 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  <a:tabLst>
                <a:tab pos="461963" algn="l"/>
              </a:tabLst>
              <a:defRPr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reason for being scrappe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 came from many reasons. </a:t>
            </a:r>
            <a:endParaRPr lang="en-U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quantities were accumulated before,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Some quantities are material NG(Function, cosmetic,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) or operation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errores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These quantities were scrapped last year, we didn't save pictures or scrap report. </a:t>
            </a:r>
            <a:endParaRPr lang="en-US" altLang="zh-CN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06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895" y="148648"/>
            <a:ext cx="4012573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Corrective Action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401818"/>
              </p:ext>
            </p:extLst>
          </p:nvPr>
        </p:nvGraphicFramePr>
        <p:xfrm>
          <a:off x="250040" y="789045"/>
          <a:ext cx="11670037" cy="3687218"/>
        </p:xfrm>
        <a:graphic>
          <a:graphicData uri="http://schemas.openxmlformats.org/drawingml/2006/table">
            <a:tbl>
              <a:tblPr/>
              <a:tblGrid>
                <a:gridCol w="5571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5868">
                  <a:extLst>
                    <a:ext uri="{9D8B030D-6E8A-4147-A177-3AD203B41FA5}">
                      <a16:colId xmlns:a16="http://schemas.microsoft.com/office/drawing/2014/main" val="311819998"/>
                    </a:ext>
                  </a:extLst>
                </a:gridCol>
                <a:gridCol w="1100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6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7421"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just" defTabSz="762000" rtl="0" eaLnBrk="1" fontAlgn="ctr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sz="13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D6. </a:t>
                      </a:r>
                      <a:r>
                        <a:rPr kumimoji="1" lang="en-US" altLang="zh-TW" sz="1300" b="1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itchFamily="18" charset="-120"/>
                          <a:cs typeface="Arial" panose="020B0604020202020204" pitchFamily="34" charset="0"/>
                        </a:rPr>
                        <a:t>Permanent improvement measures</a:t>
                      </a:r>
                      <a:endParaRPr kumimoji="1" lang="en-US" altLang="zh-TW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301" marR="74301" marT="37134" marB="371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Picture</a:t>
                      </a:r>
                      <a:endParaRPr kumimoji="1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301" marR="74301" marT="37134" marB="371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Owner</a:t>
                      </a:r>
                      <a:endParaRPr kumimoji="1" lang="zh-CN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301" marR="74301" marT="37134" marB="371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Plan complete</a:t>
                      </a:r>
                      <a:endParaRPr kumimoji="1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301" marR="74301" marT="37134" marB="3713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Actual complete</a:t>
                      </a:r>
                      <a:endParaRPr kumimoji="1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4301" marR="74301" marT="37134" marB="371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6349"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342900" marR="0" lvl="0" indent="-342900" algn="just" defTabSz="7620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kumimoji="1" lang="en-US" sz="13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For Buy </a:t>
                      </a:r>
                      <a:r>
                        <a:rPr kumimoji="1" lang="en-US" sz="13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&amp; Sell</a:t>
                      </a:r>
                      <a:r>
                        <a:rPr kumimoji="1" lang="en-US" sz="13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 materials,  check the quantity of original packaging materials when receiving the materials.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Hop</a:t>
                      </a:r>
                      <a:endParaRPr kumimoji="1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2023/1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19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2023/1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1/19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448">
                <a:tc>
                  <a:txBody>
                    <a:bodyPr/>
                    <a:lstStyle>
                      <a:lvl1pPr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algn="l" defTabSz="76200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algn="l" defTabSz="762000">
                        <a:spcBef>
                          <a:spcPct val="20000"/>
                        </a:spcBef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defTabSz="7620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panose="020B0604020202020204" pitchFamily="34" charset="0"/>
                        <a:defRPr kumimoji="1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just" defTabSz="7620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en-US" sz="13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2.  Use the material issuance system to deduct accounts in a timely manner and do inventory check daily for Buy </a:t>
                      </a:r>
                      <a:r>
                        <a:rPr kumimoji="1" lang="en-US" sz="1300" b="0" i="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&amp; Sell</a:t>
                      </a:r>
                      <a:r>
                        <a:rPr kumimoji="1" lang="en-US" sz="13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 materials. </a:t>
                      </a:r>
                      <a:endParaRPr kumimoji="0" lang="en-US" altLang="zh-CN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Hop</a:t>
                      </a:r>
                      <a:endParaRPr kumimoji="1" lang="zh-CN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2023/1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19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2023/1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1" lang="en-US" altLang="zh-CN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19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73130" marR="73130" marT="38011" marB="3801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5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517219" y="1508344"/>
            <a:ext cx="1920240" cy="1091192"/>
          </a:xfrm>
          <a:prstGeom prst="rect">
            <a:avLst/>
          </a:prstGeom>
          <a:ln w="3175">
            <a:solidFill>
              <a:srgbClr val="0000FF"/>
            </a:solidFill>
          </a:ln>
        </p:spPr>
      </p:pic>
      <p:sp>
        <p:nvSpPr>
          <p:cNvPr id="7" name="Rectangle 6"/>
          <p:cNvSpPr>
            <a:spLocks/>
          </p:cNvSpPr>
          <p:nvPr/>
        </p:nvSpPr>
        <p:spPr>
          <a:xfrm>
            <a:off x="6488033" y="2627498"/>
            <a:ext cx="1920240" cy="303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Receiving and counting materials</a:t>
            </a:r>
            <a:endParaRPr lang="zh-TW" altLang="en-US" sz="1100" dirty="0">
              <a:solidFill>
                <a:schemeClr val="tx1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6468439" y="4155334"/>
            <a:ext cx="1920240" cy="274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material system</a:t>
            </a:r>
            <a:endParaRPr lang="zh-TW" altLang="en-US" sz="1100" dirty="0">
              <a:solidFill>
                <a:schemeClr val="tx1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033" y="3097177"/>
            <a:ext cx="1920240" cy="9706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6397" y="253549"/>
            <a:ext cx="8146526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24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The process </a:t>
            </a:r>
            <a:r>
              <a:rPr lang="en-US" sz="24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in case of </a:t>
            </a:r>
            <a:r>
              <a:rPr lang="en-US" sz="24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BS material </a:t>
            </a:r>
            <a:r>
              <a:rPr lang="en-US" sz="24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abnormal </a:t>
            </a:r>
            <a:r>
              <a:rPr lang="en-US" sz="2400" b="1" spc="-1" dirty="0" smtClean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shortage</a:t>
            </a:r>
            <a:endParaRPr lang="en-US" sz="24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986397" y="777994"/>
          <a:ext cx="9259159" cy="5646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Worksheet" r:id="rId3" imgW="9547638" imgH="7917065" progId="Excel.Sheet.12">
                  <p:embed/>
                </p:oleObj>
              </mc:Choice>
              <mc:Fallback>
                <p:oleObj name="Worksheet" r:id="rId3" imgW="9547638" imgH="7917065" progId="Excel.Shee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6397" y="777994"/>
                        <a:ext cx="9259159" cy="56460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74877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895" y="148648"/>
            <a:ext cx="6340390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altLang="zh-TW" sz="3600" b="1" spc="-1" dirty="0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Verification of Effectiveness</a:t>
            </a:r>
            <a:endParaRPr lang="en-US" sz="3600" b="1" spc="-1" dirty="0">
              <a:solidFill>
                <a:srgbClr val="002A4E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214683" y="3258184"/>
            <a:ext cx="3762633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zh-TW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D6: Verification of Effectiveness </a:t>
            </a:r>
          </a:p>
        </p:txBody>
      </p:sp>
      <p:sp>
        <p:nvSpPr>
          <p:cNvPr id="2" name="Rectangle 1"/>
          <p:cNvSpPr/>
          <p:nvPr/>
        </p:nvSpPr>
        <p:spPr>
          <a:xfrm>
            <a:off x="641229" y="1089468"/>
            <a:ext cx="1126322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defTabSz="762000">
              <a:spcBef>
                <a:spcPct val="20000"/>
              </a:spcBef>
              <a:buSzPct val="100000"/>
              <a:buFont typeface="+mj-lt"/>
              <a:buAutoNum type="arabicPeriod"/>
              <a:defRPr/>
            </a:pP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KITTING is doing 100% </a:t>
            </a:r>
            <a:r>
              <a:rPr kumimoji="1" lang="en-US" altLang="zh-TW" sz="2000" dirty="0" err="1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Q’ty</a:t>
            </a: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inspection for B&amp;S materials.</a:t>
            </a:r>
          </a:p>
          <a:p>
            <a:pPr marL="457200" indent="-457200" algn="just" defTabSz="762000">
              <a:spcBef>
                <a:spcPct val="20000"/>
              </a:spcBef>
              <a:buSzPct val="100000"/>
              <a:buFont typeface="+mj-lt"/>
              <a:buAutoNum type="arabicPeriod"/>
              <a:defRPr/>
            </a:pP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KITTING is using 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distribution material system and daily check inventory.</a:t>
            </a:r>
            <a:endParaRPr lang="zh-TW" altLang="en-US" sz="20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algn="just" defTabSz="762000">
              <a:spcBef>
                <a:spcPct val="20000"/>
              </a:spcBef>
              <a:buSzPct val="100000"/>
              <a:defRPr/>
            </a:pP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   The effectiveness needs to be continuously monitored and improved.</a:t>
            </a:r>
            <a:endParaRPr kumimoji="1" lang="en-US" altLang="zh-CN" sz="20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284050" y="2779922"/>
            <a:ext cx="9705975" cy="3702359"/>
            <a:chOff x="1419852" y="2119019"/>
            <a:chExt cx="9705975" cy="450532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9852" y="2119019"/>
              <a:ext cx="9705975" cy="450532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874067" y="3461316"/>
              <a:ext cx="793807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latin typeface="Arial" panose="020B0604020202020204" pitchFamily="34" charset="0"/>
                  <a:cs typeface="Arial" panose="020B0604020202020204" pitchFamily="34" charset="0"/>
                </a:rPr>
                <a:t>Model</a:t>
              </a:r>
              <a:endParaRPr lang="zh-TW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949920" y="3461315"/>
              <a:ext cx="1106032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latin typeface="Arial" panose="020B0604020202020204" pitchFamily="34" charset="0"/>
                  <a:cs typeface="Arial" panose="020B0604020202020204" pitchFamily="34" charset="0"/>
                </a:rPr>
                <a:t>Work order</a:t>
              </a:r>
              <a:endParaRPr lang="zh-TW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72090" y="3452261"/>
              <a:ext cx="1106032" cy="27699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200" dirty="0">
                  <a:latin typeface="Arial" panose="020B0604020202020204" pitchFamily="34" charset="0"/>
                  <a:cs typeface="Arial" panose="020B0604020202020204" pitchFamily="34" charset="0"/>
                </a:rPr>
                <a:t>Material P/N</a:t>
              </a:r>
              <a:endParaRPr lang="zh-TW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586020" y="3452261"/>
              <a:ext cx="760460" cy="2616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Req</a:t>
              </a:r>
              <a:r>
                <a:rPr lang="en-US" altLang="zh-TW" sz="1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TW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Qty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15828" y="3459955"/>
              <a:ext cx="1068138" cy="2616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100" dirty="0">
                  <a:latin typeface="Arial" panose="020B0604020202020204" pitchFamily="34" charset="0"/>
                  <a:cs typeface="Arial" panose="020B0604020202020204" pitchFamily="34" charset="0"/>
                </a:rPr>
                <a:t>Check out </a:t>
              </a:r>
              <a:r>
                <a:rPr lang="en-US" altLang="zh-TW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Qty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977316" y="3436694"/>
              <a:ext cx="2013263" cy="24622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Production line call material time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992363" y="3429000"/>
              <a:ext cx="1068138" cy="2616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TW" sz="1100" dirty="0">
                  <a:latin typeface="Arial" panose="020B0604020202020204" pitchFamily="34" charset="0"/>
                  <a:cs typeface="Arial" panose="020B0604020202020204" pitchFamily="34" charset="0"/>
                </a:rPr>
                <a:t>Line name</a:t>
              </a:r>
              <a:endParaRPr lang="zh-TW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Up Arrow Callout 16"/>
            <p:cNvSpPr/>
            <p:nvPr/>
          </p:nvSpPr>
          <p:spPr>
            <a:xfrm>
              <a:off x="6872647" y="5163263"/>
              <a:ext cx="1158844" cy="88724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26822" y="5468293"/>
              <a:ext cx="1050494" cy="6741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00" dirty="0">
                  <a:latin typeface="Arial" panose="020B0604020202020204" pitchFamily="34" charset="0"/>
                  <a:cs typeface="Arial" panose="020B0604020202020204" pitchFamily="34" charset="0"/>
                </a:rPr>
                <a:t>Production line call material </a:t>
              </a:r>
              <a:r>
                <a:rPr lang="en-US" altLang="zh-TW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Qty</a:t>
              </a:r>
              <a:endParaRPr lang="zh-TW" alt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29329" y="2702297"/>
              <a:ext cx="2962275" cy="285750"/>
            </a:xfrm>
            <a:prstGeom prst="rect">
              <a:avLst/>
            </a:prstGeom>
          </p:spPr>
        </p:pic>
      </p:grpSp>
      <p:sp>
        <p:nvSpPr>
          <p:cNvPr id="23" name="Rectangle 22"/>
          <p:cNvSpPr>
            <a:spLocks/>
          </p:cNvSpPr>
          <p:nvPr/>
        </p:nvSpPr>
        <p:spPr>
          <a:xfrm>
            <a:off x="1284049" y="6147113"/>
            <a:ext cx="9705975" cy="274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material system</a:t>
            </a:r>
            <a:endParaRPr lang="zh-TW" altLang="en-US" sz="1100" dirty="0">
              <a:solidFill>
                <a:schemeClr val="tx1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316" y="99661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D7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3269" y="99661"/>
            <a:ext cx="4542526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altLang="zh-TW" sz="3600" b="1" spc="-1">
                <a:solidFill>
                  <a:srgbClr val="002A4E"/>
                </a:solidFill>
                <a:latin typeface="Arial" panose="020B0604020202020204" pitchFamily="34" charset="0"/>
                <a:ea typeface="Microsoft YaHei" panose="020B0503020204020204" charset="-122"/>
                <a:cs typeface="Arial" panose="020B0604020202020204" pitchFamily="34" charset="0"/>
              </a:rPr>
              <a:t>Prevent Recurrence</a:t>
            </a:r>
          </a:p>
        </p:txBody>
      </p:sp>
      <p:sp>
        <p:nvSpPr>
          <p:cNvPr id="2" name="Rectangle 1"/>
          <p:cNvSpPr/>
          <p:nvPr/>
        </p:nvSpPr>
        <p:spPr>
          <a:xfrm>
            <a:off x="4251920" y="1670753"/>
            <a:ext cx="3895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762000">
              <a:spcBef>
                <a:spcPct val="20000"/>
              </a:spcBef>
              <a:buSzPct val="100000"/>
              <a:defRPr/>
            </a:pPr>
            <a:r>
              <a:rPr kumimoji="1" lang="en-US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Owner : KT/H</a:t>
            </a:r>
            <a:r>
              <a:rPr kumimoji="1" lang="en-US" altLang="zh-CN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op</a:t>
            </a:r>
            <a:r>
              <a:rPr kumimoji="1" lang="en-US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. Done on 11/30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0523" y="841133"/>
            <a:ext cx="50417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762000">
              <a:spcBef>
                <a:spcPct val="20000"/>
              </a:spcBef>
              <a:buSzPct val="100000"/>
              <a:defRPr/>
            </a:pPr>
            <a:r>
              <a:rPr kumimoji="1" lang="en-US" altLang="zh-TW" sz="2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All of countermeasures were implemented.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e87c2c2-32b0-4cd6-affa-b596c92fc921"/>
  <p:tag name="COMMONDATA" val="eyJoZGlkIjoiODA0OGQwODg5MzZhNTVmNWYxMTU3MTU2NWNlODViM2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2bf510c-6786-4e10-bc31-ebcda38d0827}"/>
  <p:tag name="TABLE_ENDDRAG_ORIGIN_RECT" val="917*442"/>
  <p:tag name="TABLE_ENDDRAG_RECT" val="24*60*917*44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1901</TotalTime>
  <Words>925</Words>
  <Application>Microsoft Office PowerPoint</Application>
  <PresentationFormat>Widescreen</PresentationFormat>
  <Paragraphs>151</Paragraphs>
  <Slides>12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9" baseType="lpstr">
      <vt:lpstr>等线</vt:lpstr>
      <vt:lpstr>等线</vt:lpstr>
      <vt:lpstr>標楷體</vt:lpstr>
      <vt:lpstr>맑은 고딕</vt:lpstr>
      <vt:lpstr>Microsoft JhengHei</vt:lpstr>
      <vt:lpstr>Microsoft YaHei</vt:lpstr>
      <vt:lpstr>新細明體</vt:lpstr>
      <vt:lpstr>宋体</vt:lpstr>
      <vt:lpstr>宋体</vt:lpstr>
      <vt:lpstr>Arial</vt:lpstr>
      <vt:lpstr>Calibri</vt:lpstr>
      <vt:lpstr>Calibri Light</vt:lpstr>
      <vt:lpstr>Times New Roman</vt:lpstr>
      <vt:lpstr>Wingdings</vt:lpstr>
      <vt:lpstr>2_Office 佈景主題</vt:lpstr>
      <vt:lpstr>1_Office 佈景主題</vt:lpstr>
      <vt:lpstr>Worksheet</vt:lpstr>
      <vt:lpstr>SWAN Material shortage 8D report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Mio</dc:creator>
  <cp:lastModifiedBy>陳國安</cp:lastModifiedBy>
  <cp:revision>2248</cp:revision>
  <cp:lastPrinted>2023-03-06T06:10:00Z</cp:lastPrinted>
  <dcterms:created xsi:type="dcterms:W3CDTF">2018-11-16T05:26:00Z</dcterms:created>
  <dcterms:modified xsi:type="dcterms:W3CDTF">2024-01-16T09:08:52Z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7F30D0CDD6E54CF48340A5DE1DCEF1B7_13</vt:lpwstr>
  </property>
  <property fmtid="{D5CDD505-2E9C-101B-9397-08002B2CF9AE}" pid="3" name="KSOProductBuildVer">
    <vt:lpwstr>2052-11.1.0.14036</vt:lpwstr>
  </property>
</Properties>
</file>